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94" r:id="rId2"/>
    <p:sldId id="295" r:id="rId3"/>
    <p:sldId id="298" r:id="rId4"/>
    <p:sldId id="299" r:id="rId5"/>
    <p:sldId id="302" r:id="rId6"/>
    <p:sldId id="300" r:id="rId7"/>
    <p:sldId id="303" r:id="rId8"/>
    <p:sldId id="305" r:id="rId9"/>
    <p:sldId id="304" r:id="rId10"/>
    <p:sldId id="301" r:id="rId11"/>
    <p:sldId id="306" r:id="rId12"/>
    <p:sldId id="307" r:id="rId13"/>
    <p:sldId id="308" r:id="rId14"/>
    <p:sldId id="297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0" autoAdjust="0"/>
    <p:restoredTop sz="86421" autoAdjust="0"/>
  </p:normalViewPr>
  <p:slideViewPr>
    <p:cSldViewPr>
      <p:cViewPr varScale="1">
        <p:scale>
          <a:sx n="119" d="100"/>
          <a:sy n="119" d="100"/>
        </p:scale>
        <p:origin x="-7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04017-B95A-FD40-8643-0F43739DADE6}" type="datetimeFigureOut">
              <a:rPr lang="en-US" smtClean="0"/>
              <a:t>04/06/17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59CFA-AEBA-284B-B353-36F4E6FA1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531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08984-7E7A-A54C-A403-05816FF79B1C}" type="datetimeFigureOut">
              <a:rPr lang="en-US" smtClean="0"/>
              <a:t>04/06/17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2527-2CFE-C148-B16D-1C33EB2D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5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8FE25-A290-5844-BADB-927BF0E1280F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9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7EB0-F7B5-6646-89D4-5D4AD990E10F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97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F4E91-BB47-D74B-BCAD-109D45089F86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666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6800-24E4-0342-8807-93E0969596B4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24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FED8-CD5A-074A-92AF-713C8F34BCF4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C4FBF-C6C8-EB4B-8650-BBA244969BB6}" type="datetime1">
              <a:rPr lang="en-GB" smtClean="0"/>
              <a:t>04/06/17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66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2646-DEDD-0840-8C2D-3F35D4D590A3}" type="datetime1">
              <a:rPr lang="en-GB" smtClean="0"/>
              <a:t>04/06/17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98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39746-A6D8-6E44-9442-1333EE6A281D}" type="datetime1">
              <a:rPr lang="en-GB" smtClean="0"/>
              <a:t>04/06/17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9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3E1E4-8AEA-014F-8978-523313F81DDD}" type="datetime1">
              <a:rPr lang="en-GB" smtClean="0"/>
              <a:t>04/06/17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24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37D3-BF4A-8D43-A9AC-88B3BB01248F}" type="datetime1">
              <a:rPr lang="en-GB" smtClean="0"/>
              <a:t>04/06/17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733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6EC-127A-AB4D-AACE-0518A468839E}" type="datetime1">
              <a:rPr lang="en-GB" smtClean="0"/>
              <a:t>04/06/17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00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1948-45C4-D643-BB2D-602F7F0BBF56}" type="datetime1">
              <a:rPr lang="en-GB" smtClean="0"/>
              <a:t>04/06/17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55641-BE1D-4CD6-B0D9-A871A4CC1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080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London-Self-Driving-Autonomous-Car-Technology-Meetup/" TargetMode="External"/><Relationship Id="rId4" Type="http://schemas.openxmlformats.org/officeDocument/2006/relationships/hyperlink" Target="https://github.com/OSSDC" TargetMode="External"/><Relationship Id="rId5" Type="http://schemas.openxmlformats.org/officeDocument/2006/relationships/hyperlink" Target="http://comma.ai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meetup.com/DIYRobocar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simonov/PyData-London-SDC-Behavioural-Cloning" TargetMode="Externa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etewarden.com/2017/05/08/running-tensorflow-graphs-on-microcontrollers/" TargetMode="External"/><Relationship Id="rId3" Type="http://schemas.openxmlformats.org/officeDocument/2006/relationships/hyperlink" Target="http://cs231n.github.i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s.stanford.edu/people/dstavens/thesis/David_Stavens_PhD_Dissertation.pdf" TargetMode="External"/><Relationship Id="rId3" Type="http://schemas.openxmlformats.org/officeDocument/2006/relationships/hyperlink" Target="http://robots.stanford.edu/papers/junior08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technologyreview.com/s/604220/baidu-will-release-a-free-operating-system-for-self-driving-ca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lySync/OSCC" TargetMode="External"/><Relationship Id="rId4" Type="http://schemas.openxmlformats.org/officeDocument/2006/relationships/hyperlink" Target="http://www.autonomoustuff.com/wp-content/uploads/2016/08/ADAS-Development-Vehicle-Kit.pdf" TargetMode="External"/><Relationship Id="rId5" Type="http://schemas.openxmlformats.org/officeDocument/2006/relationships/hyperlink" Target="https://mit-racecar.github.io/hardware/" TargetMode="External"/><Relationship Id="rId6" Type="http://schemas.openxmlformats.org/officeDocument/2006/relationships/hyperlink" Target="https://traxxas.com" TargetMode="External"/><Relationship Id="rId7" Type="http://schemas.openxmlformats.org/officeDocument/2006/relationships/hyperlink" Target="https://diyrobocars.com/raspberrypiarduino-car/" TargetMode="External"/><Relationship Id="rId8" Type="http://schemas.openxmlformats.org/officeDocument/2006/relationships/hyperlink" Target="https://docs.google.com/spreadsheets/d/1iaOru6va1LXjhXfBtYTWhAH_3DQlvVIdpRZ0NJh-7q8/edit?usp=shar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scc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libs.net/datasets/kitti/" TargetMode="External"/><Relationship Id="rId4" Type="http://schemas.openxmlformats.org/officeDocument/2006/relationships/hyperlink" Target="http://ori.ox.ac.uk/the-oxford-robotcar-dataset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ynthia-dataset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9700"/>
            <a:ext cx="9144000" cy="65608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699792" y="2348880"/>
            <a:ext cx="61394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Open-Sourcing Self-Driving Cars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0720" y="6341258"/>
            <a:ext cx="2627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bg1">
                    <a:lumMod val="95000"/>
                  </a:schemeClr>
                </a:solidFill>
              </a:rPr>
              <a:t>Alexey Simonov</a:t>
            </a:r>
            <a:r>
              <a:rPr lang="en-GB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GB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Open Source: Meetups and Projects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Meetups:</a:t>
            </a:r>
            <a:endParaRPr lang="en-US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hlinkClick r:id="rId2"/>
              </a:rPr>
              <a:t>https://www.meetup.com/</a:t>
            </a:r>
            <a:r>
              <a:rPr lang="en-US" sz="1600" dirty="0" smtClean="0">
                <a:hlinkClick r:id="rId2"/>
              </a:rPr>
              <a:t>DIYRobocars</a:t>
            </a:r>
            <a:r>
              <a:rPr lang="en-US" sz="1600" dirty="0" smtClean="0"/>
              <a:t> -- California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hlinkClick r:id="rId3"/>
              </a:rPr>
              <a:t>https://www.meetup.com/London-Self-Driving-Autonomous-Car-Technology-Meetup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Open Source Projects: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https://github.com/</a:t>
            </a:r>
            <a:r>
              <a:rPr lang="en-US" dirty="0" smtClean="0">
                <a:hlinkClick r:id="rId4"/>
              </a:rPr>
              <a:t>OSSDC</a:t>
            </a:r>
            <a:r>
              <a:rPr lang="en-US" dirty="0" smtClean="0"/>
              <a:t> -- Open Source Self Driving Car Initiative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5"/>
              </a:rPr>
              <a:t>http://comma.ai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  <a:r>
              <a:rPr lang="it-IT" dirty="0" smtClean="0"/>
              <a:t> 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136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III. </a:t>
            </a:r>
            <a:r>
              <a:rPr lang="en-GB" sz="2400" b="1" dirty="0" smtClean="0"/>
              <a:t>Udacity Nanodegree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Udacity started a (paid) nano-degree in October 2016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Self-Driving Car Engineer:</a:t>
            </a:r>
          </a:p>
          <a:p>
            <a:endParaRPr lang="en-US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Term 1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Deep Learning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Computer Vision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Term 2</a:t>
            </a:r>
            <a:endParaRPr lang="en-US" dirty="0">
              <a:sym typeface="Wingding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Sensor Fusion</a:t>
            </a:r>
            <a:endParaRPr lang="it-IT" dirty="0"/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Localization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Control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>
                <a:sym typeface="Wingdings"/>
              </a:rPr>
              <a:t>Term </a:t>
            </a:r>
            <a:r>
              <a:rPr lang="en-US" dirty="0" smtClean="0">
                <a:sym typeface="Wingdings"/>
              </a:rPr>
              <a:t>3 (under development)</a:t>
            </a:r>
            <a:endParaRPr lang="en-US" dirty="0">
              <a:sym typeface="Wingding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Path Planning</a:t>
            </a:r>
            <a:endParaRPr lang="it-IT" dirty="0"/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Elective (Advanced Deep Learning or Functional Safety)</a:t>
            </a:r>
            <a:endParaRPr lang="it-IT" dirty="0"/>
          </a:p>
          <a:p>
            <a:pPr marL="800100" lvl="1" indent="-342900">
              <a:buFont typeface="+mj-lt"/>
              <a:buAutoNum type="arabicPeriod"/>
            </a:pPr>
            <a:r>
              <a:rPr lang="it-IT" dirty="0" smtClean="0"/>
              <a:t>Team Project / Write a Component for Udacity Self-Driving Car</a:t>
            </a:r>
            <a:endParaRPr lang="it-IT" dirty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494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III. DEMO: </a:t>
            </a:r>
            <a:r>
              <a:rPr lang="en-GB" sz="2400" b="1" dirty="0" smtClean="0"/>
              <a:t>Behavioural Cloning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Project from Term 1 at Udacity SDCEND 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Use Deep Learning to drive car in a simulator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Python, tensorflow, keras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  <a:hlinkClick r:id="rId2"/>
              </a:rPr>
              <a:t>https://github.com/asimonov/PyData-London-SDC-Behavioural-Cloning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 descr="nvidia-cnn-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24744"/>
            <a:ext cx="310233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4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III. DEMO: </a:t>
            </a:r>
            <a:r>
              <a:rPr lang="en-GB" sz="2400" b="1" dirty="0" smtClean="0"/>
              <a:t>Behavioural Cloning. Ways to go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4924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There are multiple ways to go from here:</a:t>
            </a:r>
          </a:p>
          <a:p>
            <a:endParaRPr lang="en-US" dirty="0">
              <a:sym typeface="Wingdings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ym typeface="Wingdings"/>
              </a:rPr>
              <a:t>Use real data (one of open SDC data sets)</a:t>
            </a:r>
          </a:p>
          <a:p>
            <a:pPr marL="342900" indent="-342900">
              <a:buAutoNum type="arabicPeriod"/>
            </a:pPr>
            <a:r>
              <a:rPr lang="en-US" dirty="0" smtClean="0">
                <a:sym typeface="Wingdings"/>
              </a:rPr>
              <a:t>Incorporate other measurements into the model (throttle, speed, desired path)</a:t>
            </a:r>
          </a:p>
          <a:p>
            <a:pPr marL="342900" indent="-342900">
              <a:buAutoNum type="arabicPeriod"/>
            </a:pPr>
            <a:r>
              <a:rPr lang="en-US" dirty="0" smtClean="0">
                <a:sym typeface="Wingdings"/>
              </a:rPr>
              <a:t>Use transfer learning</a:t>
            </a:r>
          </a:p>
          <a:p>
            <a:pPr marL="342900" indent="-342900">
              <a:buAutoNum type="arabicPeriod"/>
            </a:pPr>
            <a:r>
              <a:rPr lang="en-US" dirty="0" smtClean="0">
                <a:sym typeface="Wingdings"/>
              </a:rPr>
              <a:t>Transfer to embedded system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>
                <a:sym typeface="Wingdings"/>
              </a:rPr>
              <a:t>For example Raspberry Pi. Or NVIDIA Drive PX.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>
                <a:hlinkClick r:id="rId2"/>
              </a:rPr>
              <a:t>https://petewarden.com/2017/05/08/running-tensorflow-graphs-on-microcontrollers</a:t>
            </a:r>
            <a:r>
              <a:rPr lang="en-US" sz="1600" dirty="0" smtClean="0">
                <a:hlinkClick r:id="rId2"/>
              </a:rPr>
              <a:t>/</a:t>
            </a:r>
            <a:endParaRPr lang="en-US" dirty="0" smtClean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endParaRPr lang="en-US" sz="1600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The best </a:t>
            </a:r>
            <a:r>
              <a:rPr lang="en-US" dirty="0" smtClean="0">
                <a:sym typeface="Wingdings"/>
              </a:rPr>
              <a:t>resource to understand what is going on in your Deep Net and where to go from here: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  <a:hlinkClick r:id="rId3"/>
              </a:rPr>
              <a:t>http://cs231n.github.io/</a:t>
            </a:r>
            <a:r>
              <a:rPr lang="en-US" dirty="0">
                <a:sym typeface="Wingdings"/>
              </a:rPr>
              <a:t> </a:t>
            </a:r>
          </a:p>
          <a:p>
            <a:endParaRPr lang="en-US" dirty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718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18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14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83568" y="2564904"/>
            <a:ext cx="70567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Thank you</a:t>
            </a:r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</a:p>
          <a:p>
            <a:endParaRPr lang="en-GB" sz="28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Key Takeaway: with Python autonomous cars are easy!</a:t>
            </a:r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Questions?</a:t>
            </a:r>
          </a:p>
          <a:p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GB" sz="28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sz="2800" b="1" dirty="0" smtClean="0">
                <a:solidFill>
                  <a:schemeClr val="bg1">
                    <a:lumMod val="95000"/>
                  </a:schemeClr>
                </a:solidFill>
              </a:rPr>
              <a:t>Alexey Simonov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https://www.linkedin.com/in/alexeysimonov/</a:t>
            </a:r>
            <a:endParaRPr lang="en-GB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37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11560" y="548680"/>
            <a:ext cx="6356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Outline 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I.    Brief History of Autonomous Cars</a:t>
            </a:r>
          </a:p>
          <a:p>
            <a:endParaRPr lang="en-GB" sz="2000" dirty="0"/>
          </a:p>
          <a:p>
            <a:r>
              <a:rPr lang="en-GB" sz="2000" dirty="0" smtClean="0"/>
              <a:t>II.   </a:t>
            </a:r>
            <a:r>
              <a:rPr lang="en-GB" sz="2000" dirty="0" smtClean="0"/>
              <a:t>Open </a:t>
            </a:r>
            <a:r>
              <a:rPr lang="en-GB" sz="2000" dirty="0"/>
              <a:t>Source, </a:t>
            </a:r>
            <a:r>
              <a:rPr lang="en-GB" sz="2000" dirty="0" smtClean="0"/>
              <a:t>DIY, Udacity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smtClean="0"/>
              <a:t>III.  DEMO: Udacity / Behaviour Cloning</a:t>
            </a:r>
            <a:endParaRPr lang="en-GB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2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45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3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I. Brief History of </a:t>
            </a:r>
            <a:r>
              <a:rPr lang="en-GB" sz="2400" b="1" dirty="0" smtClean="0"/>
              <a:t>Self-driving Cars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5570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1920s, 50s, 90s </a:t>
            </a:r>
            <a:r>
              <a:rPr lang="is-IS" b="1" dirty="0" smtClean="0"/>
              <a:t>…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2005 </a:t>
            </a:r>
            <a:r>
              <a:rPr lang="en-US" b="1" dirty="0" smtClean="0"/>
              <a:t>DARPA Grand Challenge – 132 Miles of </a:t>
            </a:r>
            <a:r>
              <a:rPr lang="en-US" b="1" dirty="0"/>
              <a:t>F</a:t>
            </a:r>
            <a:r>
              <a:rPr lang="en-US" b="1" dirty="0" smtClean="0"/>
              <a:t>ully Autonomous Desert </a:t>
            </a:r>
            <a:r>
              <a:rPr lang="en-US" b="1" dirty="0" smtClean="0"/>
              <a:t>Driving</a:t>
            </a:r>
          </a:p>
          <a:p>
            <a:r>
              <a:rPr lang="en-US" dirty="0" smtClean="0"/>
              <a:t>Winner: robot Stanley by Stanford Team</a:t>
            </a:r>
          </a:p>
          <a:p>
            <a:r>
              <a:rPr lang="en-US" sz="1600" dirty="0">
                <a:hlinkClick r:id="rId2"/>
              </a:rPr>
              <a:t>http://www.cs.stanford.edu/people/dstavens/thesis/</a:t>
            </a:r>
            <a:r>
              <a:rPr lang="en-US" sz="1600" dirty="0" smtClean="0">
                <a:hlinkClick r:id="rId2"/>
              </a:rPr>
              <a:t>David_Stavens_PhD_Dissertation.pdf</a:t>
            </a:r>
            <a:endParaRPr lang="en-US" sz="1600" dirty="0" smtClean="0"/>
          </a:p>
          <a:p>
            <a:endParaRPr lang="en-US" b="1" dirty="0" smtClean="0"/>
          </a:p>
          <a:p>
            <a:r>
              <a:rPr lang="en-US" b="1" dirty="0" smtClean="0"/>
              <a:t>2007 DARPA Urban Challenge – 60 Miles of ‘Urban’ Driving</a:t>
            </a:r>
          </a:p>
          <a:p>
            <a:r>
              <a:rPr lang="en-US" dirty="0" smtClean="0"/>
              <a:t>Winner: CMU/GM team.</a:t>
            </a:r>
          </a:p>
          <a:p>
            <a:r>
              <a:rPr lang="en-US" dirty="0" smtClean="0"/>
              <a:t>Second Place: robot Junior by Stanford Team</a:t>
            </a:r>
          </a:p>
          <a:p>
            <a:r>
              <a:rPr lang="en-US" sz="1600" dirty="0">
                <a:hlinkClick r:id="rId3"/>
              </a:rPr>
              <a:t>http://robots.stanford.edu/papers/junior08.</a:t>
            </a:r>
            <a:r>
              <a:rPr lang="en-US" sz="1600" dirty="0" smtClean="0">
                <a:hlinkClick r:id="rId3"/>
              </a:rPr>
              <a:t>pdf</a:t>
            </a:r>
            <a:endParaRPr lang="en-US" sz="1600" dirty="0" smtClean="0"/>
          </a:p>
          <a:p>
            <a:endParaRPr lang="en-US" b="1" dirty="0"/>
          </a:p>
          <a:p>
            <a:r>
              <a:rPr lang="en-US" b="1" dirty="0" smtClean="0"/>
              <a:t>2009 Google X</a:t>
            </a:r>
          </a:p>
          <a:p>
            <a:r>
              <a:rPr lang="en-US" dirty="0" smtClean="0"/>
              <a:t>Mostly Stanford team develops the first prototypes of Google autonomous cars</a:t>
            </a:r>
          </a:p>
          <a:p>
            <a:endParaRPr lang="en-US" dirty="0" smtClean="0"/>
          </a:p>
          <a:p>
            <a:r>
              <a:rPr lang="en-US" b="1" dirty="0" smtClean="0"/>
              <a:t>~</a:t>
            </a:r>
            <a:r>
              <a:rPr lang="en-US" b="1" dirty="0" smtClean="0"/>
              <a:t>2014 </a:t>
            </a:r>
            <a:r>
              <a:rPr lang="en-US" b="1" dirty="0" smtClean="0"/>
              <a:t>Everyone</a:t>
            </a:r>
            <a:r>
              <a:rPr lang="en-US" dirty="0" smtClean="0"/>
              <a:t>: big car manufacturers, </a:t>
            </a:r>
            <a:r>
              <a:rPr lang="en-US" dirty="0" smtClean="0"/>
              <a:t>rides-haring </a:t>
            </a:r>
            <a:r>
              <a:rPr lang="en-US" dirty="0" smtClean="0"/>
              <a:t>companies, OEM suppliers etc </a:t>
            </a:r>
            <a:r>
              <a:rPr lang="en-US" dirty="0" smtClean="0"/>
              <a:t>start working </a:t>
            </a:r>
            <a:r>
              <a:rPr lang="en-US" dirty="0" smtClean="0"/>
              <a:t>on </a:t>
            </a:r>
            <a:r>
              <a:rPr lang="en-US" dirty="0" smtClean="0"/>
              <a:t>mass-market SDC technology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2017</a:t>
            </a:r>
            <a:r>
              <a:rPr lang="en-US" dirty="0" smtClean="0"/>
              <a:t>: most companies promise Level 5 autonomy by 2020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88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4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I. Brief History of </a:t>
            </a:r>
            <a:r>
              <a:rPr lang="en-GB" sz="2400" b="1" dirty="0" smtClean="0"/>
              <a:t>SDC: 2017</a:t>
            </a:r>
            <a:endParaRPr lang="en-GB" sz="2400" b="1" dirty="0" smtClean="0"/>
          </a:p>
        </p:txBody>
      </p:sp>
      <p:pic>
        <p:nvPicPr>
          <p:cNvPr id="5" name="Picture 4" descr="Future-of-Transportation-Stack_V3-T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28800"/>
            <a:ext cx="7632848" cy="4291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1124744"/>
            <a:ext cx="63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Comet Labs: </a:t>
            </a:r>
            <a:r>
              <a:rPr lang="en-US" dirty="0" smtClean="0"/>
              <a:t>263 Companies Racing Towards Autonomous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2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I. Brief History of </a:t>
            </a:r>
            <a:r>
              <a:rPr lang="en-GB" sz="2400" b="1" dirty="0" smtClean="0"/>
              <a:t>SDC: Main Catalysts</a:t>
            </a:r>
            <a:endParaRPr lang="en-GB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1560" y="1124744"/>
            <a:ext cx="6455613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now?</a:t>
            </a:r>
            <a:endParaRPr lang="en-US" dirty="0" smtClean="0"/>
          </a:p>
          <a:p>
            <a:r>
              <a:rPr lang="en-US" dirty="0" smtClean="0"/>
              <a:t>Main catalysts: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/>
              <a:t>Advances in car </a:t>
            </a:r>
            <a:r>
              <a:rPr lang="en-US" dirty="0" smtClean="0"/>
              <a:t>technology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E</a:t>
            </a:r>
            <a:r>
              <a:rPr lang="en-US" sz="1600" dirty="0" smtClean="0"/>
              <a:t>lectric powertrain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D</a:t>
            </a:r>
            <a:r>
              <a:rPr lang="en-US" sz="1600" dirty="0" smtClean="0"/>
              <a:t>rive</a:t>
            </a:r>
            <a:r>
              <a:rPr lang="en-US" sz="1600" dirty="0"/>
              <a:t>-by-wire </a:t>
            </a:r>
            <a:r>
              <a:rPr lang="en-US" sz="1600" dirty="0" smtClean="0"/>
              <a:t>controls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/>
              <a:t>A</a:t>
            </a:r>
            <a:r>
              <a:rPr lang="en-US" sz="1600" dirty="0" smtClean="0"/>
              <a:t>dvanced </a:t>
            </a:r>
            <a:r>
              <a:rPr lang="en-US" sz="1600" dirty="0"/>
              <a:t>driver </a:t>
            </a:r>
            <a:r>
              <a:rPr lang="en-US" sz="1600" dirty="0" smtClean="0"/>
              <a:t>assistance systems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sz="1600" dirty="0" smtClean="0"/>
              <a:t>Cheaper and better sensors: cameras, RADARs, LIDARs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Connectivity/Cloud/Big Data 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detailed 3D maps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traffic, driving patterns data</a:t>
            </a:r>
          </a:p>
          <a:p>
            <a:pPr marL="742950" lvl="1" indent="-285750">
              <a:buFont typeface="Wingdings" charset="2"/>
              <a:buChar char="ü"/>
            </a:pPr>
            <a:r>
              <a:rPr lang="en-US" dirty="0"/>
              <a:t>other crowd-sourced data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AI / Machine Learning / Computer Vision </a:t>
            </a:r>
            <a:endParaRPr lang="en-US" dirty="0"/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Better compute capabilities at ‘The Edge’ – GPUs, ASICs etc</a:t>
            </a:r>
            <a:endParaRPr lang="en-US" dirty="0"/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State of the art results in image recognition/classification</a:t>
            </a:r>
            <a:endParaRPr lang="en-US" dirty="0"/>
          </a:p>
          <a:p>
            <a:pPr marL="742950" lvl="1" indent="-285750">
              <a:buFont typeface="Wingdings" charset="2"/>
              <a:buChar char="ü"/>
            </a:pPr>
            <a:r>
              <a:rPr lang="en-US" dirty="0" smtClean="0"/>
              <a:t>State of the art results in reinforcement learning</a:t>
            </a:r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4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6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It is all about SOFTWARE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Logical Next Step: Open-Source [self-driving cars]</a:t>
            </a:r>
          </a:p>
          <a:p>
            <a:endParaRPr lang="en-US" dirty="0"/>
          </a:p>
          <a:p>
            <a:r>
              <a:rPr lang="en-US" dirty="0" smtClean="0"/>
              <a:t>We know this in PyData community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Seriously?</a:t>
            </a:r>
            <a:r>
              <a:rPr lang="en-US" dirty="0">
                <a:sym typeface="Wingdings"/>
              </a:rPr>
              <a:t> 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Well, it turns out it is </a:t>
            </a:r>
            <a:r>
              <a:rPr lang="en-US" u="sng" dirty="0" smtClean="0">
                <a:sym typeface="Wingdings"/>
              </a:rPr>
              <a:t>[almost] all about software</a:t>
            </a:r>
            <a:r>
              <a:rPr lang="en-US" dirty="0" smtClean="0">
                <a:sym typeface="Wingdings"/>
              </a:rPr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Autonomous car is a ROBOT, which does the following, in a loop: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Perceive</a:t>
            </a:r>
            <a:r>
              <a:rPr lang="en-US" dirty="0" smtClean="0"/>
              <a:t> the world through sensors (HARDWARE)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Make sense of the world</a:t>
            </a:r>
            <a:r>
              <a:rPr lang="en-US" dirty="0" smtClean="0"/>
              <a:t> and plan an action (SOFTWARE – 90%)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Execute</a:t>
            </a:r>
            <a:r>
              <a:rPr lang="en-US" dirty="0" smtClean="0"/>
              <a:t> the action (HARDWARE)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/>
              <a:t>April </a:t>
            </a:r>
            <a:r>
              <a:rPr lang="en-US" dirty="0" smtClean="0"/>
              <a:t>2017: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://www.technologyreview.com/s/604220/baidu-will-release-a-free-operating-system-for-self-driving-cars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I told you! We’d better be quick, after all we use Python and they are probably on C++!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9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7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Hacking, DIY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So, how do I hack a self-driving car? </a:t>
            </a:r>
          </a:p>
          <a:p>
            <a:r>
              <a:rPr lang="en-US" dirty="0" smtClean="0"/>
              <a:t>Choose hardware platform: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91680" y="1700808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Simulator / ROS </a:t>
            </a:r>
          </a:p>
          <a:p>
            <a:endParaRPr lang="en-US" dirty="0"/>
          </a:p>
        </p:txBody>
      </p:sp>
      <p:pic>
        <p:nvPicPr>
          <p:cNvPr id="13" name="Picture 12" descr="Screen Shot 2017-06-05 at 16.49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60848"/>
            <a:ext cx="2013868" cy="15767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68144" y="16288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88840"/>
            <a:ext cx="2232248" cy="1893785"/>
          </a:xfrm>
          <a:prstGeom prst="rect">
            <a:avLst/>
          </a:prstGeom>
        </p:spPr>
      </p:pic>
      <p:pic>
        <p:nvPicPr>
          <p:cNvPr id="16" name="Picture 15" descr="Screen Shot 2017-06-05 at 17.06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221088"/>
            <a:ext cx="3456384" cy="1892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79712" y="3933056"/>
            <a:ext cx="201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medium</a:t>
            </a:r>
            <a:r>
              <a:rPr lang="en-US" dirty="0"/>
              <a:t>-</a:t>
            </a:r>
            <a:r>
              <a:rPr lang="en-US" dirty="0" smtClean="0"/>
              <a:t>size (1/10)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005064"/>
            <a:ext cx="2751460" cy="23583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36096" y="3861048"/>
            <a:ext cx="277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ull-size (streetdrone.co.uk)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1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8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More Hardware Ideas</a:t>
            </a:r>
            <a:endParaRPr lang="en-GB" sz="24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11560" y="1124744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hardware ideas:</a:t>
            </a:r>
          </a:p>
          <a:p>
            <a:endParaRPr lang="en-US" dirty="0" smtClean="0"/>
          </a:p>
          <a:p>
            <a:r>
              <a:rPr lang="en-US" dirty="0" smtClean="0"/>
              <a:t>Drive-by-wire Kits For Full Size Vehicles (available to public)</a:t>
            </a:r>
          </a:p>
          <a:p>
            <a:pPr marL="742950" lvl="1" indent="-285750">
              <a:buFont typeface="Arial"/>
              <a:buChar char="•"/>
            </a:pPr>
            <a:r>
              <a:rPr lang="de-DE" sz="1600" dirty="0">
                <a:hlinkClick r:id="rId2"/>
              </a:rPr>
              <a:t>http://oscc.io</a:t>
            </a:r>
            <a:r>
              <a:rPr lang="de-DE" sz="1600" dirty="0" smtClean="0">
                <a:hlinkClick r:id="rId2"/>
              </a:rPr>
              <a:t>/</a:t>
            </a:r>
            <a:r>
              <a:rPr lang="de-DE" sz="1600" dirty="0" smtClean="0"/>
              <a:t> - 1000$ Kia Soul 2014+, </a:t>
            </a:r>
            <a:r>
              <a:rPr lang="en-US" sz="1600" dirty="0">
                <a:hlinkClick r:id="rId3"/>
              </a:rPr>
              <a:t>https://github.com/PolySync/</a:t>
            </a:r>
            <a:r>
              <a:rPr lang="en-US" sz="1600" dirty="0" smtClean="0">
                <a:hlinkClick r:id="rId3"/>
              </a:rPr>
              <a:t>OSCC</a:t>
            </a:r>
            <a:r>
              <a:rPr lang="en-US" sz="1600" dirty="0" smtClean="0"/>
              <a:t> </a:t>
            </a:r>
            <a:endParaRPr lang="de-DE" sz="1600" dirty="0" smtClean="0"/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4"/>
              </a:rPr>
              <a:t>http://www.autonomoustuff.com/wp-content/uploads/2016/08/ADAS-Development-Vehicle-</a:t>
            </a:r>
            <a:r>
              <a:rPr lang="en-US" sz="1600" dirty="0" smtClean="0">
                <a:hlinkClick r:id="rId4"/>
              </a:rPr>
              <a:t>Kit.pdf</a:t>
            </a:r>
            <a:r>
              <a:rPr lang="en-US" sz="1600" dirty="0" smtClean="0"/>
              <a:t> - Lincoln MKZ or Ford Fusion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dirty="0">
                <a:sym typeface="Wingdings"/>
              </a:rPr>
              <a:t>DIY </a:t>
            </a:r>
            <a:r>
              <a:rPr lang="en-US" dirty="0" smtClean="0">
                <a:sym typeface="Wingdings"/>
              </a:rPr>
              <a:t>Toy Car </a:t>
            </a:r>
            <a:r>
              <a:rPr lang="en-US" dirty="0">
                <a:sym typeface="Wingdings"/>
              </a:rPr>
              <a:t>Kits: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ym typeface="Wingdings"/>
                <a:hlinkClick r:id="rId5"/>
              </a:rPr>
              <a:t>https://mit-racecar.github.io/hardware/</a:t>
            </a:r>
            <a:r>
              <a:rPr lang="en-US" sz="1600" dirty="0">
                <a:sym typeface="Wingdings"/>
              </a:rPr>
              <a:t> - b</a:t>
            </a:r>
            <a:r>
              <a:rPr lang="de-DE" sz="1600" dirty="0">
                <a:sym typeface="Wingdings"/>
              </a:rPr>
              <a:t>ased on </a:t>
            </a:r>
            <a:r>
              <a:rPr lang="de-DE" sz="1600" dirty="0">
                <a:sym typeface="Wingdings"/>
                <a:hlinkClick r:id="rId6"/>
              </a:rPr>
              <a:t>https://traxxas.com</a:t>
            </a:r>
            <a:r>
              <a:rPr lang="de-DE" sz="1600" dirty="0">
                <a:sym typeface="Wingdings"/>
              </a:rPr>
              <a:t> plus NVIDIA Jetson plus cameras, laser range sensors, IMU and ECU for wheel odometry</a:t>
            </a:r>
          </a:p>
          <a:p>
            <a:pPr marL="742950" lvl="1" indent="-285750">
              <a:buFont typeface="Arial"/>
              <a:buChar char="•"/>
            </a:pPr>
            <a:r>
              <a:rPr lang="it-IT" sz="1600" dirty="0">
                <a:sym typeface="Wingdings"/>
                <a:hlinkClick r:id="rId7"/>
              </a:rPr>
              <a:t>https://diyrobocars.com/raspberrypiarduino-car/</a:t>
            </a:r>
            <a:r>
              <a:rPr lang="it-IT" sz="1600" dirty="0">
                <a:sym typeface="Wingdings"/>
              </a:rPr>
              <a:t> -- and many other designs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sym typeface="Wingdings"/>
                <a:hlinkClick r:id="rId8"/>
              </a:rPr>
              <a:t>https://docs.google.com/spreadsheets/d/1iaOru6va1LXjhXfBtYTWhAH_3DQlvVIdpRZ0NJh-7q8/edit?usp=sharing</a:t>
            </a:r>
            <a:r>
              <a:rPr lang="en-US" sz="1600" dirty="0">
                <a:sym typeface="Wingdings"/>
              </a:rPr>
              <a:t> -- possible configuration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940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55641-BE1D-4CD6-B0D9-A871A4CC1C62}" type="slidenum">
              <a:rPr lang="en-GB" smtClean="0"/>
              <a:t>9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390" y="1475"/>
            <a:ext cx="2109338" cy="6770090"/>
            <a:chOff x="14390" y="1475"/>
            <a:chExt cx="1605282" cy="6770090"/>
          </a:xfrm>
        </p:grpSpPr>
        <p:sp>
          <p:nvSpPr>
            <p:cNvPr id="9" name="TextBox 8"/>
            <p:cNvSpPr txBox="1"/>
            <p:nvPr/>
          </p:nvSpPr>
          <p:spPr>
            <a:xfrm>
              <a:off x="14390" y="1475"/>
              <a:ext cx="1605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Open Sourcing Self-Driving Cars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390" y="6525344"/>
              <a:ext cx="16052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Alexey Simonov</a:t>
              </a:r>
              <a:endPara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11560" y="548680"/>
            <a:ext cx="63569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/>
              <a:t>II. </a:t>
            </a:r>
            <a:r>
              <a:rPr lang="en-GB" sz="2400" b="1" dirty="0"/>
              <a:t>Open </a:t>
            </a:r>
            <a:r>
              <a:rPr lang="en-GB" sz="2400" b="1" dirty="0" smtClean="0"/>
              <a:t>Source: Data and Programming</a:t>
            </a:r>
            <a:endParaRPr lang="en-GB" sz="24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124744"/>
            <a:ext cx="79208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Open-Source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Tensorflow and other Deep Learning frameworks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OpenCV for computer vision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ROS – Robotics Operating System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Trained models for object detection, image segmentation, visual SLAM</a:t>
            </a:r>
          </a:p>
          <a:p>
            <a:pPr marL="742950" lvl="1" indent="-285750">
              <a:buFont typeface="Arial"/>
              <a:buChar char="•"/>
            </a:pPr>
            <a:r>
              <a:rPr lang="is-IS" sz="1600" dirty="0" smtClean="0"/>
              <a:t>…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Open Data Sets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2"/>
              </a:rPr>
              <a:t>http://synthia-dataset.net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3"/>
              </a:rPr>
              <a:t>http://www.cvlibs.net/datasets/kitti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hlinkClick r:id="rId4"/>
              </a:rPr>
              <a:t>http://ori.ox.ac.uk/the-oxford-robotcar-dataset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742950" lvl="1" indent="-285750">
              <a:buFont typeface="Arial"/>
              <a:buChar char="•"/>
            </a:pPr>
            <a:r>
              <a:rPr lang="is-IS" sz="1600" dirty="0" smtClean="0"/>
              <a:t>…</a:t>
            </a:r>
            <a:endParaRPr lang="en-US" sz="16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61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1124</Words>
  <Application>Microsoft Macintosh PowerPoint</Application>
  <PresentationFormat>On-screen Show (4:3)</PresentationFormat>
  <Paragraphs>219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Alexey Simonov</dc:creator>
  <cp:keywords/>
  <dc:description/>
  <cp:lastModifiedBy>a a</cp:lastModifiedBy>
  <cp:revision>477</cp:revision>
  <cp:lastPrinted>2016-05-10T20:42:08Z</cp:lastPrinted>
  <dcterms:created xsi:type="dcterms:W3CDTF">2015-12-04T14:59:19Z</dcterms:created>
  <dcterms:modified xsi:type="dcterms:W3CDTF">2017-06-05T20:56:08Z</dcterms:modified>
  <cp:category/>
</cp:coreProperties>
</file>